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1" r:id="rId6"/>
    <p:sldId id="262" r:id="rId7"/>
    <p:sldId id="270" r:id="rId8"/>
    <p:sldId id="285" r:id="rId9"/>
    <p:sldId id="286" r:id="rId10"/>
    <p:sldId id="287" r:id="rId11"/>
    <p:sldId id="288" r:id="rId12"/>
    <p:sldId id="289" r:id="rId13"/>
    <p:sldId id="290" r:id="rId14"/>
    <p:sldId id="267" r:id="rId15"/>
    <p:sldId id="268" r:id="rId16"/>
    <p:sldId id="263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3D486501-BC6F-4D41-99D9-55A4FF874703}">
          <p14:sldIdLst>
            <p14:sldId id="256"/>
            <p14:sldId id="266"/>
            <p14:sldId id="257"/>
            <p14:sldId id="258"/>
            <p14:sldId id="261"/>
            <p14:sldId id="262"/>
            <p14:sldId id="270"/>
            <p14:sldId id="285"/>
            <p14:sldId id="286"/>
            <p14:sldId id="287"/>
            <p14:sldId id="288"/>
            <p14:sldId id="289"/>
            <p14:sldId id="290"/>
            <p14:sldId id="267"/>
            <p14:sldId id="268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68.2\cahojova\Dokumenty\PREZENTACIA\graf_k_prezentacia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[graf_k_prezentaciam.xlsx]Hárok7!$A$2</c:f>
              <c:strCache>
                <c:ptCount val="1"/>
                <c:pt idx="0">
                  <c:v>priemerná mzda v NH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[graf_k_prezentaciam.xlsx]Hárok7!$B$1:$S$1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[graf_k_prezentaciam.xlsx]Hárok7!$B$2:$S$2</c:f>
              <c:numCache>
                <c:formatCode>General</c:formatCode>
                <c:ptCount val="18"/>
                <c:pt idx="0">
                  <c:v>574</c:v>
                </c:pt>
                <c:pt idx="1">
                  <c:v>623</c:v>
                </c:pt>
                <c:pt idx="2">
                  <c:v>669</c:v>
                </c:pt>
                <c:pt idx="3">
                  <c:v>723</c:v>
                </c:pt>
                <c:pt idx="4">
                  <c:v>745</c:v>
                </c:pt>
                <c:pt idx="5">
                  <c:v>769</c:v>
                </c:pt>
                <c:pt idx="6">
                  <c:v>786</c:v>
                </c:pt>
                <c:pt idx="7">
                  <c:v>805</c:v>
                </c:pt>
                <c:pt idx="8">
                  <c:v>824</c:v>
                </c:pt>
                <c:pt idx="9">
                  <c:v>858</c:v>
                </c:pt>
                <c:pt idx="10">
                  <c:v>883</c:v>
                </c:pt>
                <c:pt idx="11">
                  <c:v>912</c:v>
                </c:pt>
                <c:pt idx="12">
                  <c:v>954</c:v>
                </c:pt>
                <c:pt idx="13">
                  <c:v>1085</c:v>
                </c:pt>
                <c:pt idx="14">
                  <c:v>1085</c:v>
                </c:pt>
                <c:pt idx="15">
                  <c:v>1133</c:v>
                </c:pt>
                <c:pt idx="16">
                  <c:v>1211</c:v>
                </c:pt>
                <c:pt idx="17">
                  <c:v>1304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36-4617-BBFE-F170F63CDAF3}"/>
            </c:ext>
          </c:extLst>
        </c:ser>
        <c:ser>
          <c:idx val="1"/>
          <c:order val="1"/>
          <c:tx>
            <c:strRef>
              <c:f>[graf_k_prezentaciam.xlsx]Hárok7!$A$3</c:f>
              <c:strCache>
                <c:ptCount val="1"/>
                <c:pt idx="0">
                  <c:v>priemerný plat v RŠ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[graf_k_prezentaciam.xlsx]Hárok7!$B$1:$S$1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[graf_k_prezentaciam.xlsx]Hárok7!$B$3:$S$3</c:f>
              <c:numCache>
                <c:formatCode>General</c:formatCode>
                <c:ptCount val="18"/>
                <c:pt idx="0">
                  <c:v>482</c:v>
                </c:pt>
                <c:pt idx="1">
                  <c:v>526</c:v>
                </c:pt>
                <c:pt idx="2">
                  <c:v>565</c:v>
                </c:pt>
                <c:pt idx="3">
                  <c:v>610</c:v>
                </c:pt>
                <c:pt idx="4">
                  <c:v>654</c:v>
                </c:pt>
                <c:pt idx="5">
                  <c:v>665</c:v>
                </c:pt>
                <c:pt idx="6">
                  <c:v>665</c:v>
                </c:pt>
                <c:pt idx="7">
                  <c:v>695</c:v>
                </c:pt>
                <c:pt idx="8">
                  <c:v>746</c:v>
                </c:pt>
                <c:pt idx="9">
                  <c:v>787</c:v>
                </c:pt>
                <c:pt idx="10">
                  <c:v>825</c:v>
                </c:pt>
                <c:pt idx="11">
                  <c:v>869</c:v>
                </c:pt>
                <c:pt idx="12">
                  <c:v>927</c:v>
                </c:pt>
                <c:pt idx="13">
                  <c:v>970</c:v>
                </c:pt>
                <c:pt idx="14">
                  <c:v>1099</c:v>
                </c:pt>
                <c:pt idx="15">
                  <c:v>1194</c:v>
                </c:pt>
                <c:pt idx="16">
                  <c:v>1230</c:v>
                </c:pt>
                <c:pt idx="17">
                  <c:v>1279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36-4617-BBFE-F170F63CDAF3}"/>
            </c:ext>
          </c:extLst>
        </c:ser>
        <c:ser>
          <c:idx val="2"/>
          <c:order val="2"/>
          <c:tx>
            <c:strRef>
              <c:f>[graf_k_prezentaciam.xlsx]Hárok7!$A$4</c:f>
              <c:strCache>
                <c:ptCount val="1"/>
                <c:pt idx="0">
                  <c:v>pedagogickí zam. v RŠ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[graf_k_prezentaciam.xlsx]Hárok7!$B$1:$S$1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[graf_k_prezentaciam.xlsx]Hárok7!$B$4:$S$4</c:f>
              <c:numCache>
                <c:formatCode>General</c:formatCode>
                <c:ptCount val="18"/>
                <c:pt idx="0">
                  <c:v>550</c:v>
                </c:pt>
                <c:pt idx="1">
                  <c:v>604</c:v>
                </c:pt>
                <c:pt idx="2">
                  <c:v>648</c:v>
                </c:pt>
                <c:pt idx="3">
                  <c:v>697</c:v>
                </c:pt>
                <c:pt idx="4">
                  <c:v>747</c:v>
                </c:pt>
                <c:pt idx="5">
                  <c:v>760</c:v>
                </c:pt>
                <c:pt idx="6">
                  <c:v>759</c:v>
                </c:pt>
                <c:pt idx="7">
                  <c:v>797</c:v>
                </c:pt>
                <c:pt idx="8">
                  <c:v>850</c:v>
                </c:pt>
                <c:pt idx="9">
                  <c:v>908</c:v>
                </c:pt>
                <c:pt idx="10">
                  <c:v>954</c:v>
                </c:pt>
                <c:pt idx="11">
                  <c:v>1007</c:v>
                </c:pt>
                <c:pt idx="12">
                  <c:v>1074</c:v>
                </c:pt>
                <c:pt idx="13">
                  <c:v>1119</c:v>
                </c:pt>
                <c:pt idx="14">
                  <c:v>1245</c:v>
                </c:pt>
                <c:pt idx="15">
                  <c:v>1362</c:v>
                </c:pt>
                <c:pt idx="16">
                  <c:v>1387</c:v>
                </c:pt>
                <c:pt idx="17">
                  <c:v>1441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36-4617-BBFE-F170F63CDAF3}"/>
            </c:ext>
          </c:extLst>
        </c:ser>
        <c:ser>
          <c:idx val="3"/>
          <c:order val="3"/>
          <c:tx>
            <c:strRef>
              <c:f>[graf_k_prezentaciam.xlsx]Hárok7!$A$5</c:f>
              <c:strCache>
                <c:ptCount val="1"/>
                <c:pt idx="0">
                  <c:v>nepedagogickí zam. v RŠ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[graf_k_prezentaciam.xlsx]Hárok7!$B$1:$S$1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[graf_k_prezentaciam.xlsx]Hárok7!$B$5:$S$5</c:f>
              <c:numCache>
                <c:formatCode>General</c:formatCode>
                <c:ptCount val="18"/>
                <c:pt idx="0">
                  <c:v>326</c:v>
                </c:pt>
                <c:pt idx="1">
                  <c:v>365</c:v>
                </c:pt>
                <c:pt idx="2">
                  <c:v>399</c:v>
                </c:pt>
                <c:pt idx="3">
                  <c:v>422</c:v>
                </c:pt>
                <c:pt idx="4">
                  <c:v>455</c:v>
                </c:pt>
                <c:pt idx="5">
                  <c:v>456</c:v>
                </c:pt>
                <c:pt idx="6">
                  <c:v>456</c:v>
                </c:pt>
                <c:pt idx="7">
                  <c:v>465</c:v>
                </c:pt>
                <c:pt idx="8">
                  <c:v>492</c:v>
                </c:pt>
                <c:pt idx="9">
                  <c:v>516</c:v>
                </c:pt>
                <c:pt idx="10">
                  <c:v>532</c:v>
                </c:pt>
                <c:pt idx="11">
                  <c:v>554</c:v>
                </c:pt>
                <c:pt idx="12">
                  <c:v>590</c:v>
                </c:pt>
                <c:pt idx="13">
                  <c:v>628</c:v>
                </c:pt>
                <c:pt idx="14">
                  <c:v>747</c:v>
                </c:pt>
                <c:pt idx="15">
                  <c:v>805</c:v>
                </c:pt>
                <c:pt idx="16">
                  <c:v>838</c:v>
                </c:pt>
                <c:pt idx="17">
                  <c:v>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B36-4617-BBFE-F170F63CDAF3}"/>
            </c:ext>
          </c:extLst>
        </c:ser>
        <c:ser>
          <c:idx val="4"/>
          <c:order val="4"/>
          <c:tx>
            <c:strRef>
              <c:f>[graf_k_prezentaciam.xlsx]Hárok7!$A$6</c:f>
              <c:strCache>
                <c:ptCount val="1"/>
                <c:pt idx="0">
                  <c:v>pedagogickí zam. na VVŠ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[graf_k_prezentaciam.xlsx]Hárok7!$B$1:$S$1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[graf_k_prezentaciam.xlsx]Hárok7!$B$6:$S$6</c:f>
              <c:numCache>
                <c:formatCode>General</c:formatCode>
                <c:ptCount val="18"/>
                <c:pt idx="0">
                  <c:v>810</c:v>
                </c:pt>
                <c:pt idx="1">
                  <c:v>867</c:v>
                </c:pt>
                <c:pt idx="2">
                  <c:v>957</c:v>
                </c:pt>
                <c:pt idx="3">
                  <c:v>1036</c:v>
                </c:pt>
                <c:pt idx="4">
                  <c:v>1107</c:v>
                </c:pt>
                <c:pt idx="5">
                  <c:v>1147</c:v>
                </c:pt>
                <c:pt idx="6">
                  <c:v>1156</c:v>
                </c:pt>
                <c:pt idx="7">
                  <c:v>1198</c:v>
                </c:pt>
                <c:pt idx="8">
                  <c:v>1245</c:v>
                </c:pt>
                <c:pt idx="9">
                  <c:v>1332</c:v>
                </c:pt>
                <c:pt idx="10">
                  <c:v>1338</c:v>
                </c:pt>
                <c:pt idx="11">
                  <c:v>1437</c:v>
                </c:pt>
                <c:pt idx="12">
                  <c:v>1514</c:v>
                </c:pt>
                <c:pt idx="13">
                  <c:v>1596</c:v>
                </c:pt>
                <c:pt idx="14">
                  <c:v>1737</c:v>
                </c:pt>
                <c:pt idx="15">
                  <c:v>1865</c:v>
                </c:pt>
                <c:pt idx="16">
                  <c:v>1960</c:v>
                </c:pt>
                <c:pt idx="17">
                  <c:v>2037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B36-4617-BBFE-F170F63CDAF3}"/>
            </c:ext>
          </c:extLst>
        </c:ser>
        <c:ser>
          <c:idx val="5"/>
          <c:order val="5"/>
          <c:tx>
            <c:strRef>
              <c:f>[graf_k_prezentaciam.xlsx]Hárok7!$A$7</c:f>
              <c:strCache>
                <c:ptCount val="1"/>
                <c:pt idx="0">
                  <c:v>nepedagogickí zam. na VVŠ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[graf_k_prezentaciam.xlsx]Hárok7!$B$1:$S$1</c:f>
              <c:numCache>
                <c:formatCode>General</c:formatCod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cat>
          <c:val>
            <c:numRef>
              <c:f>[graf_k_prezentaciam.xlsx]Hárok7!$B$7:$S$7</c:f>
              <c:numCache>
                <c:formatCode>General</c:formatCode>
                <c:ptCount val="18"/>
                <c:pt idx="0">
                  <c:v>442</c:v>
                </c:pt>
                <c:pt idx="1">
                  <c:v>483</c:v>
                </c:pt>
                <c:pt idx="2">
                  <c:v>520</c:v>
                </c:pt>
                <c:pt idx="3">
                  <c:v>568</c:v>
                </c:pt>
                <c:pt idx="4">
                  <c:v>611</c:v>
                </c:pt>
                <c:pt idx="5">
                  <c:v>644</c:v>
                </c:pt>
                <c:pt idx="6">
                  <c:v>658</c:v>
                </c:pt>
                <c:pt idx="7">
                  <c:v>679</c:v>
                </c:pt>
                <c:pt idx="8">
                  <c:v>726</c:v>
                </c:pt>
                <c:pt idx="9">
                  <c:v>761</c:v>
                </c:pt>
                <c:pt idx="10">
                  <c:v>779</c:v>
                </c:pt>
                <c:pt idx="11">
                  <c:v>826</c:v>
                </c:pt>
                <c:pt idx="12">
                  <c:v>871</c:v>
                </c:pt>
                <c:pt idx="13">
                  <c:v>921</c:v>
                </c:pt>
                <c:pt idx="14">
                  <c:v>1060</c:v>
                </c:pt>
                <c:pt idx="15">
                  <c:v>1111</c:v>
                </c:pt>
                <c:pt idx="16">
                  <c:v>1185</c:v>
                </c:pt>
                <c:pt idx="17">
                  <c:v>1256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B36-4617-BBFE-F170F63CD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04832"/>
        <c:axId val="46906368"/>
      </c:lineChart>
      <c:catAx>
        <c:axId val="46904832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46906368"/>
        <c:crosses val="autoZero"/>
        <c:auto val="1"/>
        <c:lblAlgn val="ctr"/>
        <c:lblOffset val="100"/>
        <c:noMultiLvlLbl val="0"/>
      </c:catAx>
      <c:valAx>
        <c:axId val="46906368"/>
        <c:scaling>
          <c:orientation val="minMax"/>
          <c:max val="2100"/>
          <c:min val="30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46904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4A297-C3A1-473A-95C8-F1984FD3A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318542-C96A-4722-B214-0FCB25A87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BF87453-C998-4FB2-91D3-E81D42B90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BBCA4B7-2780-4FE2-8D55-CD06DAEA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74C45EE-5E22-4138-92FA-8D2C7BD7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153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6E8D1-60DF-4A4F-AFC5-4F3DD7358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C9AAB03-D691-4E43-99DD-168E1B8F8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4DE9814-129B-49B2-BFEB-5B3D7374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A9D4EC8-1994-4563-BCC7-1303447C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E693050-3ECA-45C7-994C-E179A0B1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806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F0EC5CA-A91D-46A1-A375-553A6847B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5280288-9244-4C07-A290-2F10D35C8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5DB2377-2C60-4FF6-BC35-D28D97565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009A0A7-687E-4580-98DF-D7CF810DA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36A7580-EBE8-4904-B11C-FB532FA8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190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B8BA9-C8F8-41F1-9E80-A9450A7D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3181E6C-CA3E-4535-9E7B-4301C948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837E91D-4D27-4E16-BD21-EB2D84F2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B3507B6-DDFE-490E-890C-9594ADC5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F69394E-0BE6-491F-9E2E-EC421B76A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491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F4FEB-A8E6-4D6D-85A3-DE911D40B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1F8BFD-8DE9-469A-9D3E-16024EE1A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B6094FA-AB31-47A3-AAA1-483F1BE95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0631005-DCD6-4A29-B2D1-582DF30D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45809C-E8A4-4E8D-815F-68A6FCE1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605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E4D57-C577-4DFD-A8D5-EABFFFAD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03B2977-99FC-4795-A845-DF717501F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C8B7A4F-276A-4359-804E-D6E94328F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CCACB20-CE73-420B-87CE-91A54C5B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4066430-ACCF-40F4-B8FB-57805BA7E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5B2085A-BCB6-4D7A-AC64-D1D2029C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07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0A02C-85DB-4237-AD0C-DC5B108E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89E607-D920-4F4F-B55C-4A4A0AE9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295A9E5-4636-41A6-A591-83A0F64EA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C5471A6-E6BE-4617-9594-850C7209E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1BBD9512-7C38-49A2-AB1C-93E916113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0B827BA-58A4-4399-8490-3B03A793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68D0DDE-2914-44B3-83E6-1235B3A6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E8D3DBB-3A75-4887-A706-CC443983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738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93DEA-F849-4DC3-91EF-04E9CC8A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6AF7889-93BC-4365-B071-96969154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C3294231-1ED1-4028-B00C-A27EC22F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2ECA42F-44EB-4046-BE3E-3F1FA41B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47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E68ED91-F0F3-45FE-97F0-189779246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1D62133-A2F2-4506-A2D4-53EAA5D7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CF24EAE-5919-48DD-8F97-32771B998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775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5F381-477F-42CD-A90A-30C1A78A0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A9BC9A-E2B4-4150-B8B2-0869BE7B0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932660-C3F6-4EA6-B764-41F0727A3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72305C4-68E2-4921-B02B-34E6EAD8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D93D683-FBB1-438E-9A82-B6B8249C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1B99D23-6ED7-4F58-9DC2-D7FE987C6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882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7A1AE-2F64-41CB-B6D6-6DDE3E36C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94EF805-2465-4991-9CCA-8043F622B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0AF0B3-E58F-4D4D-A2B2-784D9B134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A57A42D-92BD-407E-997E-4E1CECC4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BB366D9-AC06-44F0-B640-8414B10E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8372BAA-5DD6-4EF6-9DC8-36826829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800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3D2FF58-0826-41EE-940D-57E3A991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269947-7F78-4D80-B675-D667C695C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7AB7AE4-14CC-458D-9B01-2F18C3BAA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2C13-1B44-4A11-B88D-5EF924445DA7}" type="datetimeFigureOut">
              <a:rPr lang="sk-SK" smtClean="0"/>
              <a:t>7. 6. 2023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B8FEC3E-46F4-40DF-9623-39E54727C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DB8E5FC-AD1D-44EA-81CE-7827080F0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EE4C-8669-477E-974F-D0AE874DC5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217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9BB2A-E5A0-40F4-BCB1-0CFFDED92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1897" y="2019985"/>
            <a:ext cx="9144000" cy="2387600"/>
          </a:xfrm>
        </p:spPr>
        <p:txBody>
          <a:bodyPr/>
          <a:lstStyle/>
          <a:p>
            <a:r>
              <a:rPr lang="sk-SK" dirty="0"/>
              <a:t>Odborový zväz pracovníkov školstva a vedy na Slovensku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1E5A38-F8CD-4CEE-B40A-3A805A3EF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554" y="4907756"/>
            <a:ext cx="9144000" cy="1655762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D4F0445-C10D-4786-BC27-B4A86E1113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3064" y="536895"/>
            <a:ext cx="2441197" cy="2181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736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EB7C2-01A7-4068-BDF0-0EFACE10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91"/>
            <a:ext cx="10515600" cy="1325563"/>
          </a:xfrm>
        </p:spPr>
        <p:txBody>
          <a:bodyPr/>
          <a:lstStyle/>
          <a:p>
            <a:r>
              <a:rPr lang="sk-SK" b="1" dirty="0"/>
              <a:t>   Ako ďalej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49DE0E-469A-43F5-B96A-9C423159C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1" y="1321572"/>
            <a:ext cx="11501306" cy="5171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200" dirty="0"/>
              <a:t>Zvýšiť atraktivitu povolaní v školstve </a:t>
            </a:r>
          </a:p>
          <a:p>
            <a:pPr marL="0" indent="0">
              <a:buNone/>
            </a:pPr>
            <a:endParaRPr lang="sk-SK" sz="2200" dirty="0"/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  Zabezpečiť profesijnú autonómiu a akademickú slobodu </a:t>
            </a:r>
            <a:endParaRPr lang="sk-SK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2.    </a:t>
            </a:r>
            <a:r>
              <a:rPr lang="sk-SK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Spolupracovať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vedením škôl pri riadení</a:t>
            </a:r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    Poskytovať dôstojné platy vrátane riešenia akýchkoľvek platových nerovností </a:t>
            </a:r>
            <a:endParaRPr lang="sk-SK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    Zabezpečiť udržateľné pracovné podmienky a dbať na blaho učiteľov </a:t>
            </a:r>
            <a:endParaRPr lang="sk-SK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    Kontrolovať nadmernú pracovnú záťaž a pracovný čas</a:t>
            </a:r>
            <a:endParaRPr lang="sk-SK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    Vytvoriť kvalitný systém vstupovania nových a udržania existujúcich učiteľov </a:t>
            </a:r>
            <a:endParaRPr lang="sk-SK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    Zabezpečiť možnosti na kvalitné adaptačné vzdelávanie a kontinuálny  profesijný rozvoj </a:t>
            </a:r>
            <a:endParaRPr lang="sk-SK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    Riešiť problémy rovnosti a rôznorodosti v učiteľskej profesii </a:t>
            </a:r>
            <a:endParaRPr lang="sk-SK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    Podporovať a prispievať k sociálnemu dialógu </a:t>
            </a:r>
            <a:endParaRPr lang="sk-SK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  Posilňovať 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postavenie učit</a:t>
            </a:r>
            <a:r>
              <a:rPr lang="sk-SK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eľskej profesie 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spoločnosti</a:t>
            </a:r>
            <a:r>
              <a:rPr lang="sk-SK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sk-SK" sz="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979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C559E4B-A4D6-47B9-8DA8-64B920008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5284"/>
            <a:ext cx="10515600" cy="5631679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Osloviť politické strany pred voľby september 2023 (august-september)</a:t>
            </a:r>
          </a:p>
          <a:p>
            <a:pPr marL="0" indent="0">
              <a:buNone/>
            </a:pPr>
            <a:r>
              <a:rPr lang="sk-SK" b="1" dirty="0"/>
              <a:t>Okruhy:</a:t>
            </a:r>
          </a:p>
          <a:p>
            <a:pPr>
              <a:buFontTx/>
              <a:buChar char="-"/>
            </a:pPr>
            <a:r>
              <a:rPr lang="sk-SK" dirty="0"/>
              <a:t>Zamestnanosť, </a:t>
            </a:r>
          </a:p>
          <a:p>
            <a:pPr>
              <a:buFontTx/>
              <a:buChar char="-"/>
            </a:pPr>
            <a:r>
              <a:rPr lang="sk-SK" dirty="0"/>
              <a:t>Sociálne zabezpečenie</a:t>
            </a:r>
          </a:p>
          <a:p>
            <a:pPr>
              <a:buFontTx/>
              <a:buChar char="-"/>
            </a:pPr>
            <a:r>
              <a:rPr lang="sk-SK" dirty="0"/>
              <a:t>Platy</a:t>
            </a:r>
          </a:p>
          <a:p>
            <a:pPr>
              <a:buFontTx/>
              <a:buChar char="-"/>
            </a:pPr>
            <a:r>
              <a:rPr lang="sk-SK" dirty="0"/>
              <a:t>BOZP</a:t>
            </a:r>
          </a:p>
          <a:p>
            <a:pPr>
              <a:buFontTx/>
              <a:buChar char="-"/>
            </a:pPr>
            <a:r>
              <a:rPr lang="sk-SK" dirty="0"/>
              <a:t>Profesijný rozvoj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3947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CE4EC0-326D-43E4-AD21-BB1F6BAD1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999"/>
            <a:ext cx="10515600" cy="5665744"/>
          </a:xfrm>
        </p:spPr>
        <p:txBody>
          <a:bodyPr/>
          <a:lstStyle/>
          <a:p>
            <a:pPr marL="0" indent="0">
              <a:buNone/>
            </a:pPr>
            <a:r>
              <a:rPr lang="sk-SK" b="1" dirty="0"/>
              <a:t>Výber benefitov pre členov:</a:t>
            </a:r>
          </a:p>
          <a:p>
            <a:pPr>
              <a:buFontTx/>
              <a:buChar char="-"/>
            </a:pPr>
            <a:r>
              <a:rPr lang="sk-SK" dirty="0"/>
              <a:t>Právne poradenstvo</a:t>
            </a:r>
          </a:p>
          <a:p>
            <a:pPr>
              <a:buFontTx/>
              <a:buChar char="-"/>
            </a:pPr>
            <a:r>
              <a:rPr lang="sk-SK" dirty="0"/>
              <a:t>Návratné bezúročné pôžičky do 5 000 €</a:t>
            </a:r>
          </a:p>
          <a:p>
            <a:pPr>
              <a:buFontTx/>
              <a:buChar char="-"/>
            </a:pPr>
            <a:r>
              <a:rPr lang="sk-SK" dirty="0"/>
              <a:t>Nenávratná pomoc v núdzi do 300 €</a:t>
            </a:r>
          </a:p>
          <a:p>
            <a:pPr>
              <a:buFontTx/>
              <a:buChar char="-"/>
            </a:pPr>
            <a:r>
              <a:rPr lang="sk-SK" dirty="0"/>
              <a:t>Rekreácia vo vlastných zariadeniach + KŠV Brno</a:t>
            </a:r>
          </a:p>
          <a:p>
            <a:pPr>
              <a:buFontTx/>
              <a:buChar char="-"/>
            </a:pPr>
            <a:r>
              <a:rPr lang="sk-SK" dirty="0"/>
              <a:t>Detský letný tábor</a:t>
            </a:r>
          </a:p>
          <a:p>
            <a:pPr>
              <a:buFontTx/>
              <a:buChar char="-"/>
            </a:pPr>
            <a:r>
              <a:rPr lang="sk-SK" dirty="0" err="1"/>
              <a:t>Multisport</a:t>
            </a:r>
            <a:r>
              <a:rPr lang="sk-SK" dirty="0"/>
              <a:t> karta</a:t>
            </a:r>
          </a:p>
          <a:p>
            <a:pPr>
              <a:buFontTx/>
              <a:buChar char="-"/>
            </a:pPr>
            <a:r>
              <a:rPr lang="sk-SK" dirty="0"/>
              <a:t>Inovačné vzdelávanie – 50 hodín – 3% navýšenie platu </a:t>
            </a:r>
          </a:p>
          <a:p>
            <a:pPr>
              <a:buFontTx/>
              <a:buChar char="-"/>
            </a:pPr>
            <a:r>
              <a:rPr lang="sk-SK" dirty="0"/>
              <a:t>Starostlivosť o členov seniorov</a:t>
            </a:r>
          </a:p>
        </p:txBody>
      </p:sp>
    </p:spTree>
    <p:extLst>
      <p:ext uri="{BB962C8B-B14F-4D97-AF65-F5344CB8AC3E}">
        <p14:creationId xmlns:p14="http://schemas.microsoft.com/office/powerpoint/2010/main" val="382209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B5B64B5-8560-4409-A1BF-2A767FE93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82"/>
            <a:ext cx="10515600" cy="63588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b="1" dirty="0"/>
              <a:t>Spolupráca a partneri:</a:t>
            </a:r>
          </a:p>
          <a:p>
            <a:pPr>
              <a:buFontTx/>
              <a:buChar char="-"/>
            </a:pPr>
            <a:r>
              <a:rPr lang="sk-SK" dirty="0"/>
              <a:t>Ministerstvo školstva, vedy, výskumu a športu SR</a:t>
            </a:r>
          </a:p>
          <a:p>
            <a:pPr>
              <a:buFontTx/>
              <a:buChar char="-"/>
            </a:pPr>
            <a:r>
              <a:rPr lang="sk-SK" dirty="0"/>
              <a:t>Ministerstvo práce, sociálnych vecí a rodiny SR</a:t>
            </a:r>
          </a:p>
          <a:p>
            <a:pPr>
              <a:buFontTx/>
              <a:buChar char="-"/>
            </a:pPr>
            <a:r>
              <a:rPr lang="sk-SK" dirty="0"/>
              <a:t>Úrad vlády SR</a:t>
            </a:r>
          </a:p>
          <a:p>
            <a:pPr>
              <a:buFontTx/>
              <a:buChar char="-"/>
            </a:pPr>
            <a:r>
              <a:rPr lang="sk-SK" dirty="0"/>
              <a:t>Hospodárska a sociálna rada SR</a:t>
            </a:r>
          </a:p>
          <a:p>
            <a:pPr>
              <a:buFontTx/>
              <a:buChar char="-"/>
            </a:pPr>
            <a:r>
              <a:rPr lang="sk-SK" dirty="0"/>
              <a:t>KOZ SR</a:t>
            </a:r>
          </a:p>
          <a:p>
            <a:pPr>
              <a:buFontTx/>
              <a:buChar char="-"/>
            </a:pPr>
            <a:r>
              <a:rPr lang="sk-SK" dirty="0"/>
              <a:t>Jednotný </a:t>
            </a:r>
            <a:r>
              <a:rPr lang="sk-SK"/>
              <a:t>majetkový fond (JMF)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Združenie miest a obcí SR</a:t>
            </a:r>
          </a:p>
          <a:p>
            <a:pPr>
              <a:buFontTx/>
              <a:buChar char="-"/>
            </a:pPr>
            <a:r>
              <a:rPr lang="sk-SK" dirty="0"/>
              <a:t>Únia miest Slovenska</a:t>
            </a:r>
          </a:p>
          <a:p>
            <a:pPr>
              <a:buFontTx/>
              <a:buChar char="-"/>
            </a:pPr>
            <a:r>
              <a:rPr lang="sk-SK" dirty="0"/>
              <a:t>Slovenské národné stredisko pre ľudské práva</a:t>
            </a:r>
          </a:p>
          <a:p>
            <a:pPr>
              <a:buFontTx/>
              <a:buChar char="-"/>
            </a:pPr>
            <a:r>
              <a:rPr lang="sk-SK" dirty="0"/>
              <a:t>Národný inšpektorát práce - BOZP</a:t>
            </a:r>
          </a:p>
          <a:p>
            <a:pPr>
              <a:buFontTx/>
              <a:buChar char="-"/>
            </a:pPr>
            <a:r>
              <a:rPr lang="sk-SK" dirty="0"/>
              <a:t>NIVAM</a:t>
            </a:r>
          </a:p>
          <a:p>
            <a:pPr>
              <a:buFontTx/>
              <a:buChar char="-"/>
            </a:pPr>
            <a:r>
              <a:rPr lang="sk-SK" dirty="0"/>
              <a:t>Všetky asociácie zamestnávateľov v RŠ (ZŠ, GY, SOŠ, ZUŠ, ŠŠ ...)</a:t>
            </a:r>
          </a:p>
          <a:p>
            <a:pPr>
              <a:buFontTx/>
              <a:buChar char="-"/>
            </a:pPr>
            <a:r>
              <a:rPr lang="sk-SK" dirty="0"/>
              <a:t>Rada VŠ SR</a:t>
            </a:r>
          </a:p>
          <a:p>
            <a:pPr>
              <a:buFontTx/>
              <a:buChar char="-"/>
            </a:pPr>
            <a:r>
              <a:rPr lang="sk-SK" dirty="0"/>
              <a:t>Slovenská rektorská konferencia</a:t>
            </a:r>
          </a:p>
          <a:p>
            <a:pPr>
              <a:buFontTx/>
              <a:buChar char="-"/>
            </a:pPr>
            <a:r>
              <a:rPr lang="sk-SK" dirty="0"/>
              <a:t>ETUCE – Európsky odborársky výbor pre vzdelávanie v Bruseli</a:t>
            </a:r>
          </a:p>
          <a:p>
            <a:pPr>
              <a:buFontTx/>
              <a:buChar char="-"/>
            </a:pPr>
            <a:r>
              <a:rPr lang="sk-SK" dirty="0"/>
              <a:t>ČMOS ČR</a:t>
            </a:r>
          </a:p>
          <a:p>
            <a:pPr>
              <a:buFontTx/>
              <a:buChar char="-"/>
            </a:pPr>
            <a:r>
              <a:rPr lang="sk-SK" dirty="0"/>
              <a:t>Odborové zväzy – Poľsko, Ukrajina, Bulharsko, Maďarsko</a:t>
            </a:r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0990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A5C89-0DC3-4210-84CA-005F4CC7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306" y="36707"/>
            <a:ext cx="10515600" cy="684009"/>
          </a:xfrm>
        </p:spPr>
        <p:txBody>
          <a:bodyPr>
            <a:noAutofit/>
          </a:bodyPr>
          <a:lstStyle/>
          <a:p>
            <a:r>
              <a:rPr lang="sk-SK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Odborový zväz pracovníkov školstva a vedy na Slovensku zdôrazňuje, že bude podporovať reformné aktivity, ktoré povedú k zvýšeniu úrovne výchovy a vzdelávania na Slovensku a k spokojnosti detí, žiakov, študentov, rodičov a zamestnancov školstva.</a:t>
            </a: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80864FAA-2087-4E14-AE2A-9A8C13607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681508"/>
              </p:ext>
            </p:extLst>
          </p:nvPr>
        </p:nvGraphicFramePr>
        <p:xfrm>
          <a:off x="627073" y="821384"/>
          <a:ext cx="10192619" cy="6036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0451">
                  <a:extLst>
                    <a:ext uri="{9D8B030D-6E8A-4147-A177-3AD203B41FA5}">
                      <a16:colId xmlns:a16="http://schemas.microsoft.com/office/drawing/2014/main" val="3547400307"/>
                    </a:ext>
                  </a:extLst>
                </a:gridCol>
                <a:gridCol w="3150451">
                  <a:extLst>
                    <a:ext uri="{9D8B030D-6E8A-4147-A177-3AD203B41FA5}">
                      <a16:colId xmlns:a16="http://schemas.microsoft.com/office/drawing/2014/main" val="1372349676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2936261184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2057342242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3299646743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4109951585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1648142748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1365157218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4022111061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33237807"/>
                    </a:ext>
                  </a:extLst>
                </a:gridCol>
                <a:gridCol w="432413">
                  <a:extLst>
                    <a:ext uri="{9D8B030D-6E8A-4147-A177-3AD203B41FA5}">
                      <a16:colId xmlns:a16="http://schemas.microsoft.com/office/drawing/2014/main" val="2754792637"/>
                    </a:ext>
                  </a:extLst>
                </a:gridCol>
              </a:tblGrid>
              <a:tr h="212074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Rámcový učebný plán pre ZŠ s VJS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640401"/>
                  </a:ext>
                </a:extLst>
              </a:tr>
              <a:tr h="258956">
                <a:tc>
                  <a:txBody>
                    <a:bodyPr/>
                    <a:lstStyle/>
                    <a:p>
                      <a:pPr algn="l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cyklus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cyklus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cyklus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660586"/>
                  </a:ext>
                </a:extLst>
              </a:tr>
              <a:tr h="258956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vzdelávacia oblasť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zoznam vyučovacích predmetov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63571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 a komunikácia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slovenský jazyk a literatúra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16305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cudzí jazyk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62136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druhý cudzí jazyk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668538"/>
                  </a:ext>
                </a:extLst>
              </a:tr>
              <a:tr h="212074"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 a informatika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200608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informatika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685900"/>
                  </a:ext>
                </a:extLst>
              </a:tr>
              <a:tr h="212074">
                <a:tc rowSpan="4"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Človek a príroda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človek a príroda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135405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biológia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63137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fyzika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339460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chémia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745556"/>
                  </a:ext>
                </a:extLst>
              </a:tr>
              <a:tr h="212074">
                <a:tc rowSpan="5"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Človek a spoločnosť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človek a spoločnosť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934474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občianska náuka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820648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geografia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200191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dejepis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698624"/>
                  </a:ext>
                </a:extLst>
              </a:tr>
              <a:tr h="41765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náboženská výchova náboženstvo/etická výchova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489513"/>
                  </a:ext>
                </a:extLst>
              </a:tr>
              <a:tr h="2120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Človek a svet práce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človek a svet práce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947063"/>
                  </a:ext>
                </a:extLst>
              </a:tr>
              <a:tr h="212074">
                <a:tc rowSpan="2"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Umenie a kultúra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hudobná výchova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510382"/>
                  </a:ext>
                </a:extLst>
              </a:tr>
              <a:tr h="21207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výtvarná výchova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547532"/>
                  </a:ext>
                </a:extLst>
              </a:tr>
              <a:tr h="212074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Zdravie a pohyb</a:t>
                      </a:r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telesná a športová výchova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376537"/>
                  </a:ext>
                </a:extLst>
              </a:tr>
              <a:tr h="2120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Sumár hodín (za cyklus bez disponibilných hodín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12491"/>
                  </a:ext>
                </a:extLst>
              </a:tr>
              <a:tr h="2120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Voliteľné (disponibilné) hodiny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65291"/>
                  </a:ext>
                </a:extLst>
              </a:tr>
              <a:tr h="2120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Spolu za cyklus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727200"/>
                  </a:ext>
                </a:extLst>
              </a:tr>
              <a:tr h="212074">
                <a:tc rowSpan="2" gridSpan="2">
                  <a:txBody>
                    <a:bodyPr/>
                    <a:lstStyle/>
                    <a:p>
                      <a:pPr algn="l" fontAlgn="t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Časové dotácie v ročníkoch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472478"/>
                  </a:ext>
                </a:extLst>
              </a:tr>
              <a:tr h="212074">
                <a:tc gridSpan="2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96" marR="7696" marT="76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590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300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90BB1-41F9-4276-A1D1-EED02E811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1455"/>
          </a:xfrm>
        </p:spPr>
        <p:txBody>
          <a:bodyPr>
            <a:normAutofit/>
          </a:bodyPr>
          <a:lstStyle/>
          <a:p>
            <a:br>
              <a:rPr lang="sk-SK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k-SK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Odborový zväz pracovníkov školstva a vedy na Slovensku organizoval od 20.2.2023 do 31.3.2023 petíciu proti zavedeniu cyklov v základných školách v predloženej </a:t>
            </a:r>
            <a:r>
              <a:rPr lang="sk-SK" sz="24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kurikulárnej</a:t>
            </a:r>
            <a:r>
              <a:rPr lang="sk-SK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reforme.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79868E-590B-4B44-9D3F-6D925E57A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359"/>
            <a:ext cx="10515600" cy="4012603"/>
          </a:xfrm>
        </p:spPr>
        <p:txBody>
          <a:bodyPr/>
          <a:lstStyle/>
          <a:p>
            <a:pPr marL="0" indent="0" algn="just">
              <a:spcAft>
                <a:spcPts val="1125"/>
              </a:spcAft>
              <a:buNone/>
            </a:pPr>
            <a:r>
              <a:rPr lang="sk-S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 petície:</a:t>
            </a:r>
            <a:endParaRPr lang="sk-SK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1125"/>
              </a:spcAft>
            </a:pPr>
            <a:r>
              <a:rPr lang="sk-SK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My, podpísaní, odmietame predloženú reformu vzdelávania v základných školách a žiadame:</a:t>
            </a:r>
            <a:endParaRPr lang="sk-SK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aby obsah vzdelávania aj naďalej určoval štát a školy nemuseli tvoriť nový školský vzdelávací program,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zachovať v slovenskom školstve samostatné vyučovacie predmety, nie ich spojenie do vzdelávacích oblastí,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zachovanie postupových ročníkov a stupňov bez delenia na cykly</a:t>
            </a:r>
            <a:r>
              <a:rPr lang="sk-SK" sz="1800" i="1" dirty="0"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endParaRPr lang="sk-SK" sz="1800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i="1" dirty="0">
                <a:latin typeface="Arial" panose="020B0604020202020204" pitchFamily="34" charset="0"/>
                <a:ea typeface="Times New Roman" panose="02020603050405020304" pitchFamily="18" charset="0"/>
              </a:rPr>
              <a:t>petíciu podpísalo 35 169 občanov.</a:t>
            </a:r>
            <a:endParaRPr lang="sk-SK" sz="1800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8652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0391A-FB9F-4B37-99E0-3A70BD7E4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C03446-02C7-499F-8190-993FF56BB1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sk-SK" dirty="0"/>
          </a:p>
          <a:p>
            <a:endParaRPr lang="sk-SK" dirty="0"/>
          </a:p>
          <a:p>
            <a:pPr algn="r"/>
            <a:r>
              <a:rPr lang="sk-SK" dirty="0" err="1"/>
              <a:t>Ing.Pavel</a:t>
            </a:r>
            <a:r>
              <a:rPr lang="sk-SK" dirty="0"/>
              <a:t> </a:t>
            </a:r>
            <a:r>
              <a:rPr lang="sk-SK" dirty="0" err="1"/>
              <a:t>Ondek</a:t>
            </a:r>
            <a:r>
              <a:rPr lang="sk-SK" dirty="0"/>
              <a:t>, predseda</a:t>
            </a:r>
          </a:p>
          <a:p>
            <a:pPr algn="r"/>
            <a:r>
              <a:rPr lang="sk-SK" dirty="0"/>
              <a:t>Zdroj: CVTI SR, štátny rozpočet na rok 2023</a:t>
            </a:r>
          </a:p>
          <a:p>
            <a:pPr algn="r"/>
            <a:r>
              <a:rPr lang="sk-SK" dirty="0"/>
              <a:t>Spracovala: Ing. Tatiana </a:t>
            </a:r>
            <a:r>
              <a:rPr lang="sk-SK" dirty="0" err="1"/>
              <a:t>Koperová</a:t>
            </a:r>
            <a:r>
              <a:rPr lang="sk-SK" dirty="0"/>
              <a:t>, Eva </a:t>
            </a:r>
            <a:r>
              <a:rPr lang="sk-SK" dirty="0" err="1"/>
              <a:t>Čahojová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423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634B2-E5A6-4A1C-BE9D-29C87361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58" y="18256"/>
            <a:ext cx="11068574" cy="619308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C00000"/>
                </a:solidFill>
              </a:rPr>
              <a:t>KZVS od 1.1.2023 do 31.8.2024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769D0A-36CE-4928-A8FA-77A69B776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637564"/>
            <a:ext cx="11610363" cy="6048462"/>
          </a:xfrm>
        </p:spPr>
        <p:txBody>
          <a:bodyPr>
            <a:normAutofit fontScale="92500" lnSpcReduction="10000"/>
          </a:bodyPr>
          <a:lstStyle/>
          <a:p>
            <a:r>
              <a:rPr lang="sk-SK" sz="2000" dirty="0"/>
              <a:t>Pracovný čas - 37.5 hod.</a:t>
            </a:r>
          </a:p>
          <a:p>
            <a:r>
              <a:rPr lang="sk-SK" sz="2000" dirty="0"/>
              <a:t>Dovolenka - 	  9 týždňov (pedagogickí, odborní, učitelia VŠ a výskumní a vývojoví zamestnanci)</a:t>
            </a:r>
          </a:p>
          <a:p>
            <a:r>
              <a:rPr lang="sk-SK" sz="2000" dirty="0"/>
              <a:t>		  5 týždňov – základná výmera dovolenky do 33 rokov</a:t>
            </a:r>
          </a:p>
          <a:p>
            <a:r>
              <a:rPr lang="sk-SK" sz="2000" dirty="0"/>
              <a:t>		  6 týždňov – 33 rokov a viac + starostlivosť o dieťa </a:t>
            </a:r>
          </a:p>
          <a:p>
            <a:r>
              <a:rPr lang="sk-SK" sz="2000" dirty="0"/>
              <a:t>Zvýšenie platu 	7% / 10% 	k 1.1.2023 </a:t>
            </a:r>
          </a:p>
          <a:p>
            <a:r>
              <a:rPr lang="sk-SK" sz="2000" dirty="0"/>
              <a:t>	 	10%/12%	k 1.9.2023</a:t>
            </a:r>
          </a:p>
          <a:p>
            <a:r>
              <a:rPr lang="sk-SK" sz="2000" dirty="0"/>
              <a:t>Odstupné + jeden funkčný plat nad rozsah Zákonníka práce</a:t>
            </a:r>
          </a:p>
          <a:p>
            <a:r>
              <a:rPr lang="sk-SK" sz="2000" dirty="0"/>
              <a:t>Odchodné + jeden funkčný plat nad rozsah Zákonníka práce (2)</a:t>
            </a:r>
          </a:p>
          <a:p>
            <a:r>
              <a:rPr lang="sk-SK" sz="2000" dirty="0"/>
              <a:t>Dôchodkové sporenie - 2% z objemu platov zamestnancov zúčastnených na doplnkovom sporení</a:t>
            </a:r>
          </a:p>
          <a:p>
            <a:r>
              <a:rPr lang="sk-SK" sz="2000" dirty="0"/>
              <a:t>Sociálny fond – tvorba 1% a ďalší prídel 0,05% zo súhrnu hrubých platov zúčtovaných za kalendárny rok</a:t>
            </a:r>
          </a:p>
          <a:p>
            <a:r>
              <a:rPr lang="sk-SK" sz="2000" dirty="0"/>
              <a:t>Vo vlastnej kolektívnej zmluve (podnikovej) </a:t>
            </a:r>
          </a:p>
          <a:p>
            <a:pPr marL="0" indent="0">
              <a:buNone/>
            </a:pPr>
            <a:r>
              <a:rPr lang="sk-SK" sz="2000" dirty="0"/>
              <a:t>	- možnosť dohodnúť priaznivejšie pracovné podmienky</a:t>
            </a:r>
          </a:p>
          <a:p>
            <a:pPr marL="0" indent="0">
              <a:buNone/>
            </a:pPr>
            <a:r>
              <a:rPr lang="sk-SK" sz="2000" dirty="0"/>
              <a:t>	- náhradu príjmu pri dočasnej PN najviac 80% denného vymeriavacieho základu (1-3 deň – 25% , 4-10 deň 	55% - platí zamestnávateľ, 11 až ďalší deň 55 % platí sociálna poisťovňa)</a:t>
            </a:r>
          </a:p>
          <a:p>
            <a:pPr marL="0" indent="0">
              <a:buNone/>
            </a:pPr>
            <a:r>
              <a:rPr lang="sk-SK" sz="2000" dirty="0"/>
              <a:t>	- Doplnkové sporenie – ak zamestnávateľ nemá uzatvorenú žiadnu zamestnávateľskú zmluvu, uzatvorí 	zamestnávateľskú zmluvu s doplnkovou dôchodkovou spoločnosťou, s ktorou má uzavretú účastnícku 	zmluvu jeho zamestnanec do 30 dní odo dňa v ktorom sa zamestnávateľ o tejto skutočnosti dozvedel.</a:t>
            </a:r>
          </a:p>
        </p:txBody>
      </p:sp>
    </p:spTree>
    <p:extLst>
      <p:ext uri="{BB962C8B-B14F-4D97-AF65-F5344CB8AC3E}">
        <p14:creationId xmlns:p14="http://schemas.microsoft.com/office/powerpoint/2010/main" val="177008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kTextu 6">
            <a:extLst>
              <a:ext uri="{FF2B5EF4-FFF2-40B4-BE49-F238E27FC236}">
                <a16:creationId xmlns:a16="http://schemas.microsoft.com/office/drawing/2014/main" id="{EE3665F5-4F34-4B5A-848C-E62A378512B9}"/>
              </a:ext>
            </a:extLst>
          </p:cNvPr>
          <p:cNvSpPr txBox="1"/>
          <p:nvPr/>
        </p:nvSpPr>
        <p:spPr>
          <a:xfrm>
            <a:off x="246078" y="109967"/>
            <a:ext cx="11692156" cy="1509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Štátny rozpočet na rok 2023 - základné údaje:</a:t>
            </a:r>
            <a:endParaRPr lang="sk-SK" sz="20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Celkové príjmy štátneho rozpočtu na rok 2023 sú rozpočtované sumou 26,69 miliardy eur. 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Celkové výdavky štátneho rozpočtu na rok 2023  sú rozpočtované sumou 35,04 miliardy eur, schodok štátneho rozpočtu na rok 2023 je 8,35 miliardy.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Rezerva a všeobecná pokladničná spáva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ľka 9">
            <a:extLst>
              <a:ext uri="{FF2B5EF4-FFF2-40B4-BE49-F238E27FC236}">
                <a16:creationId xmlns:a16="http://schemas.microsoft.com/office/drawing/2014/main" id="{B23B4C23-A91A-4B04-B3D3-F7DCE38498C2}"/>
              </a:ext>
            </a:extLst>
          </p:cNvPr>
          <p:cNvGraphicFramePr>
            <a:graphicFrameLocks noGrp="1"/>
          </p:cNvGraphicFramePr>
          <p:nvPr/>
        </p:nvGraphicFramePr>
        <p:xfrm>
          <a:off x="253766" y="1736195"/>
          <a:ext cx="11564608" cy="419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2789">
                  <a:extLst>
                    <a:ext uri="{9D8B030D-6E8A-4147-A177-3AD203B41FA5}">
                      <a16:colId xmlns:a16="http://schemas.microsoft.com/office/drawing/2014/main" val="2430571601"/>
                    </a:ext>
                  </a:extLst>
                </a:gridCol>
                <a:gridCol w="1651819">
                  <a:extLst>
                    <a:ext uri="{9D8B030D-6E8A-4147-A177-3AD203B41FA5}">
                      <a16:colId xmlns:a16="http://schemas.microsoft.com/office/drawing/2014/main" val="105031665"/>
                    </a:ext>
                  </a:extLst>
                </a:gridCol>
              </a:tblGrid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vlády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5 000 000</a:t>
                      </a:r>
                      <a:endParaRPr lang="sk-SK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823057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predsedu vlády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1 500 000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589212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na prostriedky Európskej únie  a odvody Európskej únii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404 870 000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356307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na riešenie vplyvov legislatívnych zmien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891 009 546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646466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na riešenie krízových situácií mimo času vojny a vojnového stavu a vykonávanie povodňových prác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21 000 000 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5973501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na realizáciu súdnych a exekučných rozhodnutí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10 000 000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083460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na mzdy a poistné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187 661 844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6490834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na negatívne vplyvy pandémie ochorenia COVID-19 a výdavky v zdravotníctve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400 000 000 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855397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na výdavky súvisiace s vojnovým konfliktom na Ukrajine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100 000 000 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944130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Rezerva na kompenzačné opatrenia súvisiace s rastom energií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3 400 000 000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997786"/>
                  </a:ext>
                </a:extLst>
              </a:tr>
              <a:tr h="3812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Spolu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5 421 041 390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961527"/>
                  </a:ext>
                </a:extLst>
              </a:tr>
            </a:tbl>
          </a:graphicData>
        </a:graphic>
      </p:graphicFrame>
      <p:sp>
        <p:nvSpPr>
          <p:cNvPr id="11" name="BlokTextu 10">
            <a:extLst>
              <a:ext uri="{FF2B5EF4-FFF2-40B4-BE49-F238E27FC236}">
                <a16:creationId xmlns:a16="http://schemas.microsoft.com/office/drawing/2014/main" id="{E5EFAB6E-80F4-41B2-AF17-4907549FB7FC}"/>
              </a:ext>
            </a:extLst>
          </p:cNvPr>
          <p:cNvSpPr txBox="1"/>
          <p:nvPr/>
        </p:nvSpPr>
        <p:spPr>
          <a:xfrm>
            <a:off x="253766" y="6057456"/>
            <a:ext cx="11564608" cy="606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súvislosti s energetickou krízou sa v roku 2023 bude osobitne rozpočtovať rezerva na kompenzačné opatrenia súvisiace s rastom cien energií v objeme 3,4 mld. eur.  V tejto sume majú byť zahrnuté aj kompenzácie pre školstvo. 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3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59D30FFC-9D3B-4B5F-A482-4EDBFAEAD867}"/>
              </a:ext>
            </a:extLst>
          </p:cNvPr>
          <p:cNvSpPr txBox="1"/>
          <p:nvPr/>
        </p:nvSpPr>
        <p:spPr>
          <a:xfrm>
            <a:off x="245806" y="0"/>
            <a:ext cx="11582399" cy="1038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Regionálne školstvo</a:t>
            </a:r>
            <a:endParaRPr lang="sk-SK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Rozdelenie objemu finančných prostriedkov určených na platy pedagogických, odborných a nepedagogických zamestnancov regionálneho školstva je v kompetencii zriaďovateľov.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uľka 6">
            <a:extLst>
              <a:ext uri="{FF2B5EF4-FFF2-40B4-BE49-F238E27FC236}">
                <a16:creationId xmlns:a16="http://schemas.microsoft.com/office/drawing/2014/main" id="{BAB79FE2-020A-4CCC-8913-A8DFD9644C8F}"/>
              </a:ext>
            </a:extLst>
          </p:cNvPr>
          <p:cNvGraphicFramePr>
            <a:graphicFrameLocks noGrp="1"/>
          </p:cNvGraphicFramePr>
          <p:nvPr/>
        </p:nvGraphicFramePr>
        <p:xfrm>
          <a:off x="363795" y="972317"/>
          <a:ext cx="11464409" cy="478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586">
                  <a:extLst>
                    <a:ext uri="{9D8B030D-6E8A-4147-A177-3AD203B41FA5}">
                      <a16:colId xmlns:a16="http://schemas.microsoft.com/office/drawing/2014/main" val="977996263"/>
                    </a:ext>
                  </a:extLst>
                </a:gridCol>
                <a:gridCol w="1749542">
                  <a:extLst>
                    <a:ext uri="{9D8B030D-6E8A-4147-A177-3AD203B41FA5}">
                      <a16:colId xmlns:a16="http://schemas.microsoft.com/office/drawing/2014/main" val="4161941676"/>
                    </a:ext>
                  </a:extLst>
                </a:gridCol>
                <a:gridCol w="1631785">
                  <a:extLst>
                    <a:ext uri="{9D8B030D-6E8A-4147-A177-3AD203B41FA5}">
                      <a16:colId xmlns:a16="http://schemas.microsoft.com/office/drawing/2014/main" val="4108692875"/>
                    </a:ext>
                  </a:extLst>
                </a:gridCol>
                <a:gridCol w="1614961">
                  <a:extLst>
                    <a:ext uri="{9D8B030D-6E8A-4147-A177-3AD203B41FA5}">
                      <a16:colId xmlns:a16="http://schemas.microsoft.com/office/drawing/2014/main" val="1118464868"/>
                    </a:ext>
                  </a:extLst>
                </a:gridCol>
                <a:gridCol w="1547535">
                  <a:extLst>
                    <a:ext uri="{9D8B030D-6E8A-4147-A177-3AD203B41FA5}">
                      <a16:colId xmlns:a16="http://schemas.microsoft.com/office/drawing/2014/main" val="3726328518"/>
                    </a:ext>
                  </a:extLst>
                </a:gridCol>
              </a:tblGrid>
              <a:tr h="345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Regionálne školstvo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R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OS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N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37969"/>
                  </a:ext>
                </a:extLst>
              </a:tr>
              <a:tr h="3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zamestnancov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83 731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85 435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84 218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611008"/>
                  </a:ext>
                </a:extLst>
              </a:tr>
              <a:tr h="3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Osobné výdavky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1764 155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1 889 250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2 106 987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283512"/>
                  </a:ext>
                </a:extLst>
              </a:tr>
              <a:tr h="3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mzdové výdavky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1 305 004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1 397 702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1 558 630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730741"/>
                  </a:ext>
                </a:extLst>
              </a:tr>
              <a:tr h="3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Priemerný mzdový výdavok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1 298,91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1 363,32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1 542,26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058277"/>
                  </a:ext>
                </a:extLst>
              </a:tr>
              <a:tr h="30570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p</a:t>
                      </a: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edagogickí a odborní zamestnanci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414221"/>
                  </a:ext>
                </a:extLst>
              </a:tr>
              <a:tr h="3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zamestnancov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64 141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66 235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64 628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825417"/>
                  </a:ext>
                </a:extLst>
              </a:tr>
              <a:tr h="3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Osobné výdavky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1 508 003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1 620 480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1 817 174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820381"/>
                  </a:ext>
                </a:extLst>
              </a:tr>
              <a:tr h="3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mzdové výdavky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1 115 499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1 198 850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1 344 222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124733"/>
                  </a:ext>
                </a:extLst>
              </a:tr>
              <a:tr h="305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Priemerný mzdový výdavok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1 449,28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1 508,33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1 733,28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0576312"/>
                  </a:ext>
                </a:extLst>
              </a:tr>
              <a:tr h="30570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 toho: nepedagogickí zamestnanci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293812"/>
                  </a:ext>
                </a:extLst>
              </a:tr>
              <a:tr h="345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zamestnancov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19 590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19 200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19 590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365644"/>
                  </a:ext>
                </a:extLst>
              </a:tr>
              <a:tr h="345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Osobné výdavky</a:t>
                      </a:r>
                      <a:endParaRPr lang="sk-SK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256 152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268 770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289 813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907238"/>
                  </a:ext>
                </a:extLst>
              </a:tr>
              <a:tr h="345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toho: mzdové výdavky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189 505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198 852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214 408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023661"/>
                  </a:ext>
                </a:extLst>
              </a:tr>
              <a:tr h="345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Priemerný mzdový výdavok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806,13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863 07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912,07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056249"/>
                  </a:ext>
                </a:extLst>
              </a:tr>
            </a:tbl>
          </a:graphicData>
        </a:graphic>
      </p:graphicFrame>
      <p:sp>
        <p:nvSpPr>
          <p:cNvPr id="8" name="BlokTextu 7">
            <a:extLst>
              <a:ext uri="{FF2B5EF4-FFF2-40B4-BE49-F238E27FC236}">
                <a16:creationId xmlns:a16="http://schemas.microsoft.com/office/drawing/2014/main" id="{7CD04F30-BC05-47DF-B153-4AA5C2B829D5}"/>
              </a:ext>
            </a:extLst>
          </p:cNvPr>
          <p:cNvSpPr txBox="1"/>
          <p:nvPr/>
        </p:nvSpPr>
        <p:spPr>
          <a:xfrm>
            <a:off x="245806" y="5754842"/>
            <a:ext cx="6094602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sk-SK" sz="1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návrhu rozpočtu  - daň z príjmu fyzických osôb do obcí a VÚC:</a:t>
            </a:r>
            <a:endParaRPr lang="sk-SK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41A871A2-CF05-41ED-B707-A430399C1729}"/>
              </a:ext>
            </a:extLst>
          </p:cNvPr>
          <p:cNvGraphicFramePr>
            <a:graphicFrameLocks noGrp="1"/>
          </p:cNvGraphicFramePr>
          <p:nvPr/>
        </p:nvGraphicFramePr>
        <p:xfrm>
          <a:off x="341628" y="6067492"/>
          <a:ext cx="4624654" cy="787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626">
                  <a:extLst>
                    <a:ext uri="{9D8B030D-6E8A-4147-A177-3AD203B41FA5}">
                      <a16:colId xmlns:a16="http://schemas.microsoft.com/office/drawing/2014/main" val="701681949"/>
                    </a:ext>
                  </a:extLst>
                </a:gridCol>
                <a:gridCol w="1625507">
                  <a:extLst>
                    <a:ext uri="{9D8B030D-6E8A-4147-A177-3AD203B41FA5}">
                      <a16:colId xmlns:a16="http://schemas.microsoft.com/office/drawing/2014/main" val="4137157505"/>
                    </a:ext>
                  </a:extLst>
                </a:gridCol>
                <a:gridCol w="1736521">
                  <a:extLst>
                    <a:ext uri="{9D8B030D-6E8A-4147-A177-3AD203B41FA5}">
                      <a16:colId xmlns:a16="http://schemas.microsoft.com/office/drawing/2014/main" val="4135426546"/>
                    </a:ext>
                  </a:extLst>
                </a:gridCol>
              </a:tblGrid>
              <a:tr h="288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v tis. €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2022 N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2023 N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6188047"/>
                  </a:ext>
                </a:extLst>
              </a:tr>
              <a:tr h="241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pre obce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2 533 175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2 635 051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380823"/>
                  </a:ext>
                </a:extLst>
              </a:tr>
              <a:tr h="241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pre VÚC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1 029 307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1 129 307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518179"/>
                  </a:ext>
                </a:extLst>
              </a:tr>
            </a:tbl>
          </a:graphicData>
        </a:graphic>
      </p:graphicFrame>
      <p:sp>
        <p:nvSpPr>
          <p:cNvPr id="11" name="BlokTextu 10">
            <a:extLst>
              <a:ext uri="{FF2B5EF4-FFF2-40B4-BE49-F238E27FC236}">
                <a16:creationId xmlns:a16="http://schemas.microsoft.com/office/drawing/2014/main" id="{DB09EAC3-F1D8-43A8-B673-621CE6E137FF}"/>
              </a:ext>
            </a:extLst>
          </p:cNvPr>
          <p:cNvSpPr txBox="1"/>
          <p:nvPr/>
        </p:nvSpPr>
        <p:spPr>
          <a:xfrm>
            <a:off x="5084271" y="5754842"/>
            <a:ext cx="6743933" cy="1049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Originálne kompetencie: </a:t>
            </a:r>
            <a:endParaRPr lang="sk-SK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k-SK" sz="1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obce rozpočtujú výdavky  na financovanie vzdelávania pre MŠ,ZUŠ,ŠKD, ŠJ, CVČ ...</a:t>
            </a:r>
            <a:endParaRPr lang="sk-SK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k-SK" sz="1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VÚC plnia  zriaďovateľskú funkciu k financovaniu stredných škôl ako aj rozpočtujú výdavky na financovanie chodu školských zariadení a stredoškolských internátov.</a:t>
            </a:r>
            <a:endParaRPr lang="sk-SK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6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ADC784FE-7D4E-4116-8F14-C0EE29CF26CE}"/>
              </a:ext>
            </a:extLst>
          </p:cNvPr>
          <p:cNvSpPr txBox="1"/>
          <p:nvPr/>
        </p:nvSpPr>
        <p:spPr>
          <a:xfrm>
            <a:off x="1398" y="0"/>
            <a:ext cx="6094602" cy="399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sk-SK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Výdavky celkom:</a:t>
            </a:r>
            <a:endParaRPr lang="sk-SK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AAF375FB-C06B-4CC1-90BA-3998C7339AD8}"/>
              </a:ext>
            </a:extLst>
          </p:cNvPr>
          <p:cNvGraphicFramePr>
            <a:graphicFrameLocks noGrp="1"/>
          </p:cNvGraphicFramePr>
          <p:nvPr/>
        </p:nvGraphicFramePr>
        <p:xfrm>
          <a:off x="576918" y="453005"/>
          <a:ext cx="11067000" cy="3447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2461">
                  <a:extLst>
                    <a:ext uri="{9D8B030D-6E8A-4147-A177-3AD203B41FA5}">
                      <a16:colId xmlns:a16="http://schemas.microsoft.com/office/drawing/2014/main" val="415873754"/>
                    </a:ext>
                  </a:extLst>
                </a:gridCol>
                <a:gridCol w="2132933">
                  <a:extLst>
                    <a:ext uri="{9D8B030D-6E8A-4147-A177-3AD203B41FA5}">
                      <a16:colId xmlns:a16="http://schemas.microsoft.com/office/drawing/2014/main" val="1490208467"/>
                    </a:ext>
                  </a:extLst>
                </a:gridCol>
                <a:gridCol w="2164360">
                  <a:extLst>
                    <a:ext uri="{9D8B030D-6E8A-4147-A177-3AD203B41FA5}">
                      <a16:colId xmlns:a16="http://schemas.microsoft.com/office/drawing/2014/main" val="4075007476"/>
                    </a:ext>
                  </a:extLst>
                </a:gridCol>
                <a:gridCol w="2097246">
                  <a:extLst>
                    <a:ext uri="{9D8B030D-6E8A-4147-A177-3AD203B41FA5}">
                      <a16:colId xmlns:a16="http://schemas.microsoft.com/office/drawing/2014/main" val="4253855331"/>
                    </a:ext>
                  </a:extLst>
                </a:gridCol>
              </a:tblGrid>
              <a:tr h="5601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v eurách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2022 R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2022 OS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2023 N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494058"/>
                  </a:ext>
                </a:extLst>
              </a:tr>
              <a:tr h="41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Výdavky na vzdelávanie, vedu, výskum a šport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4 009 262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4 358 408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4 490 374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724975"/>
                  </a:ext>
                </a:extLst>
              </a:tr>
              <a:tr h="41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Výdavky na regionálne školstvo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2 551 625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2 617 221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2 773 671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763371"/>
                  </a:ext>
                </a:extLst>
              </a:tr>
              <a:tr h="41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Výdavky na vysoké školstvo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925 185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1 057 614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1 078 462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218725"/>
                  </a:ext>
                </a:extLst>
              </a:tr>
              <a:tr h="41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Výdavky na vedu a techniku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237 618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316 908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295 777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981186"/>
                  </a:ext>
                </a:extLst>
              </a:tr>
              <a:tr h="41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Výdavky na šport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122 382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130 333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107 682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361704"/>
                  </a:ext>
                </a:extLst>
              </a:tr>
              <a:tr h="41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Výdavky na administratívu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55 390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56 089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58 206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43276"/>
                  </a:ext>
                </a:extLst>
              </a:tr>
              <a:tr h="4125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Výdavky z EU a SP neuvádzané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117 063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>
                          <a:solidFill>
                            <a:schemeClr val="tx1"/>
                          </a:solidFill>
                          <a:effectLst/>
                        </a:rPr>
                        <a:t>180 243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600" dirty="0">
                          <a:solidFill>
                            <a:schemeClr val="tx1"/>
                          </a:solidFill>
                          <a:effectLst/>
                        </a:rPr>
                        <a:t>176 576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871588"/>
                  </a:ext>
                </a:extLst>
              </a:tr>
            </a:tbl>
          </a:graphicData>
        </a:graphic>
      </p:graphicFrame>
      <p:sp>
        <p:nvSpPr>
          <p:cNvPr id="6" name="BlokTextu 5">
            <a:extLst>
              <a:ext uri="{FF2B5EF4-FFF2-40B4-BE49-F238E27FC236}">
                <a16:creationId xmlns:a16="http://schemas.microsoft.com/office/drawing/2014/main" id="{C3EE0D87-68EE-4203-A5EE-C7041DF84299}"/>
              </a:ext>
            </a:extLst>
          </p:cNvPr>
          <p:cNvSpPr txBox="1"/>
          <p:nvPr/>
        </p:nvSpPr>
        <p:spPr>
          <a:xfrm>
            <a:off x="473017" y="4036715"/>
            <a:ext cx="11245965" cy="2821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sk-SK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uvedených výdavkoch na rok 2023 sú premietnuté nasledujúce zmeny: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zvýšenie osobných výdavkov v súvislosti s výsledkami kolektívneho vyjednávania vo výške 392,2 mil. eur,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zvýšenie výdavkov zo štrukturálnych fondov EÚ vrátane spolufinancovania o 45,7 mil. eur, 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zvýšenie normatívnych finančných prostriedkov o 40 mil. eur na pokrytie nárastu počtu žiakov a na zvýšenie cien energií,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navýšenie transferu verejným vysokým školám na výkonnostné zmluvy o 27 mil. eur,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zvýšenie príspevku pre subjekty zapojené do systému duálneho vzdelávania o 2,21 mil. eur, 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sk-SK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zvýšenie kapitálových výdavkov na riešenie vzniknutých havarijných situácií v regionálnom školstve o 1,5 mil. eur.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3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6B34061D-B5B4-463E-A4BB-4B0034C1E62F}"/>
              </a:ext>
            </a:extLst>
          </p:cNvPr>
          <p:cNvSpPr txBox="1"/>
          <p:nvPr/>
        </p:nvSpPr>
        <p:spPr>
          <a:xfrm>
            <a:off x="226502" y="226503"/>
            <a:ext cx="11526473" cy="172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Premietnutá valorizácia z roku 2022 je na úrovni 3 %. Zároveň je zohľadnená valorizácia platov štátnych zamestnancov v štátnozamestnaneckom pomere a v služobnom pomere a zamestnancov pri výkone práce vo verejnom záujme od 1. 1. 2023 o 7 % a od 1. 9. 2023 o ďalších 10 %.  </a:t>
            </a:r>
            <a:r>
              <a:rPr lang="sk-SK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Ďalej je zapracovaná 10 % valorizácia platov učiteľov vysokých škôl a výskumných a vývojových zamestnancov a pedagogických zamestnancov a odborných zamestnancov od 1. 1. 2023 a 12 % valorizácia od 1. 9. 2023</a:t>
            </a:r>
            <a:r>
              <a:rPr lang="sk-SK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k-SK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23B7324-29DB-4A25-8B03-99304F875C2A}"/>
              </a:ext>
            </a:extLst>
          </p:cNvPr>
          <p:cNvSpPr txBox="1"/>
          <p:nvPr/>
        </p:nvSpPr>
        <p:spPr>
          <a:xfrm>
            <a:off x="226501" y="2794089"/>
            <a:ext cx="11450973" cy="1855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nadväznosti na úlohu z uznesenia vlády SR k návrhu rozpočtu verejnej správy na roky 2023 až 2025 „neposkytovať zamestnancovi v štátnozamestnaneckom pomere, v služobnom pomere alebo v pracovnom pomere odmenu z výdavkov štátneho rozpočtu na rok 2023 okrem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nárokovateľnej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odmeny vyplývajúcej zo zákona alebo z kolektívnej zmluvy“ v termíne od 1. januára 2023 do 30. apríla 2023, sa predpokladá úspora osobných výdavkov vo výške cca </a:t>
            </a:r>
            <a:r>
              <a:rPr lang="sk-SK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mil. eur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Tieto prostriedky umožnia v prípade potreby zvýšiť disponibilné zdroje rezervy na kompenzačné opatrenia súvisiace s rastom cien energií na celkový </a:t>
            </a:r>
            <a:r>
              <a:rPr lang="sk-SK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objem 3,5 mld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eur. </a:t>
            </a:r>
            <a:endParaRPr lang="sk-S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00F336A8-5E5D-47CC-9216-C8A97BABE27B}"/>
              </a:ext>
            </a:extLst>
          </p:cNvPr>
          <p:cNvSpPr txBox="1"/>
          <p:nvPr/>
        </p:nvSpPr>
        <p:spPr>
          <a:xfrm>
            <a:off x="134221" y="5494917"/>
            <a:ext cx="8237991" cy="1003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k-SK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Vysvetlivky: R – rozpočet   OS – očakávaná skutočnosť    N – návrh </a:t>
            </a:r>
            <a:endParaRPr lang="sk-SK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4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560EB-4C3D-4D9C-982F-6ABEA0AF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Priemerné platy v roku 2022</a:t>
            </a:r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8188B182-13DC-40C4-88F6-FE7699A9B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43621"/>
              </p:ext>
            </p:extLst>
          </p:nvPr>
        </p:nvGraphicFramePr>
        <p:xfrm>
          <a:off x="774116" y="2462475"/>
          <a:ext cx="95946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1161">
                  <a:extLst>
                    <a:ext uri="{9D8B030D-6E8A-4147-A177-3AD203B41FA5}">
                      <a16:colId xmlns:a16="http://schemas.microsoft.com/office/drawing/2014/main" val="2536304034"/>
                    </a:ext>
                  </a:extLst>
                </a:gridCol>
                <a:gridCol w="1283515">
                  <a:extLst>
                    <a:ext uri="{9D8B030D-6E8A-4147-A177-3AD203B41FA5}">
                      <a16:colId xmlns:a16="http://schemas.microsoft.com/office/drawing/2014/main" val="26325753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Pedagogickí zamestnanci regionálneho školstva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1550 €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913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Pedagogickí zamestnanci základných škôl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1532 €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98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Pedagogickí zamestnanci MŠ, ZUŠ, ŠJ a ŠZ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1236 €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810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Nepedagogickí zamestnanci regionálneho školstva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951 €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816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Národné hospodárstvo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1304 €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0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87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575423"/>
              </p:ext>
            </p:extLst>
          </p:nvPr>
        </p:nvGraphicFramePr>
        <p:xfrm>
          <a:off x="528506" y="0"/>
          <a:ext cx="11216081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176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560EB-4C3D-4D9C-982F-6ABEA0AF5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Priemerné platy v I. štvrťroku 2023</a:t>
            </a:r>
          </a:p>
        </p:txBody>
      </p:sp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B9AAF931-E027-42FC-9A11-C3D960D39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96071"/>
              </p:ext>
            </p:extLst>
          </p:nvPr>
        </p:nvGraphicFramePr>
        <p:xfrm>
          <a:off x="1040235" y="2095499"/>
          <a:ext cx="9596015" cy="299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7599">
                  <a:extLst>
                    <a:ext uri="{9D8B030D-6E8A-4147-A177-3AD203B41FA5}">
                      <a16:colId xmlns:a16="http://schemas.microsoft.com/office/drawing/2014/main" val="741985985"/>
                    </a:ext>
                  </a:extLst>
                </a:gridCol>
                <a:gridCol w="1288416">
                  <a:extLst>
                    <a:ext uri="{9D8B030D-6E8A-4147-A177-3AD203B41FA5}">
                      <a16:colId xmlns:a16="http://schemas.microsoft.com/office/drawing/2014/main" val="1397380535"/>
                    </a:ext>
                  </a:extLst>
                </a:gridCol>
              </a:tblGrid>
              <a:tr h="42808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Pedagogickí zamestnanci regionálneho školstva</a:t>
                      </a:r>
                      <a:endParaRPr lang="sk-SK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1 575 €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7843112"/>
                  </a:ext>
                </a:extLst>
              </a:tr>
              <a:tr h="42808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Pedagogickí zamestnanci základných škôl 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1 556 €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130517"/>
                  </a:ext>
                </a:extLst>
              </a:tr>
              <a:tr h="42808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Pedagogickí zamestnanci MŠ, ZUŠ, ŠJ a ŠZ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1 254 €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247929"/>
                  </a:ext>
                </a:extLst>
              </a:tr>
              <a:tr h="42808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Pedagogickí zamestnanci gymnázií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1 647 €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640199"/>
                  </a:ext>
                </a:extLst>
              </a:tr>
              <a:tr h="42808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Pedagogickí zamestnanci stredných odborných škôl</a:t>
                      </a:r>
                      <a:endParaRPr lang="sk-SK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1 607 €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568002"/>
                  </a:ext>
                </a:extLst>
              </a:tr>
              <a:tr h="42808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Nepedagogickí zamestnanci regionálneho školstva 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914 €</a:t>
                      </a:r>
                      <a:endParaRPr lang="sk-SK" sz="2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304777"/>
                  </a:ext>
                </a:extLst>
              </a:tr>
              <a:tr h="428088"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2400" b="1" u="none" strike="noStrike">
                          <a:solidFill>
                            <a:schemeClr val="tx1"/>
                          </a:solidFill>
                          <a:effectLst/>
                        </a:rPr>
                        <a:t>Národné hospodárstvo </a:t>
                      </a:r>
                      <a:endParaRPr lang="sk-SK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sk-SK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1 327 €</a:t>
                      </a:r>
                      <a:endParaRPr lang="sk-SK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070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3068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1836</Words>
  <Application>Microsoft Office PowerPoint</Application>
  <PresentationFormat>Širokouhlá</PresentationFormat>
  <Paragraphs>380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Motív Office</vt:lpstr>
      <vt:lpstr>Odborový zväz pracovníkov školstva a vedy na Slovensku</vt:lpstr>
      <vt:lpstr>KZVS od 1.1.2023 do 31.8.2024</vt:lpstr>
      <vt:lpstr>Prezentácia programu PowerPoint</vt:lpstr>
      <vt:lpstr>Prezentácia programu PowerPoint</vt:lpstr>
      <vt:lpstr>Prezentácia programu PowerPoint</vt:lpstr>
      <vt:lpstr>Prezentácia programu PowerPoint</vt:lpstr>
      <vt:lpstr>Priemerné platy v roku 2022</vt:lpstr>
      <vt:lpstr>Prezentácia programu PowerPoint</vt:lpstr>
      <vt:lpstr>Priemerné platy v I. štvrťroku 2023</vt:lpstr>
      <vt:lpstr>   Ako ďalej ?</vt:lpstr>
      <vt:lpstr>Prezentácia programu PowerPoint</vt:lpstr>
      <vt:lpstr>Prezentácia programu PowerPoint</vt:lpstr>
      <vt:lpstr>Prezentácia programu PowerPoint</vt:lpstr>
      <vt:lpstr>Odborový zväz pracovníkov školstva a vedy na Slovensku zdôrazňuje, že bude podporovať reformné aktivity, ktoré povedú k zvýšeniu úrovne výchovy a vzdelávania na Slovensku a k spokojnosti detí, žiakov, študentov, rodičov a zamestnancov školstva.</vt:lpstr>
      <vt:lpstr> Odborový zväz pracovníkov školstva a vedy na Slovensku organizoval od 20.2.2023 do 31.3.2023 petíciu proti zavedeniu cyklov v základných školách v predloženej kurikulárnej reforme. 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Odborový zväz pracovníkov školstva a vedy na Slovensku</dc:title>
  <dc:creator>Sekretariat</dc:creator>
  <cp:lastModifiedBy>Sekretariat</cp:lastModifiedBy>
  <cp:revision>27</cp:revision>
  <dcterms:created xsi:type="dcterms:W3CDTF">2022-10-03T09:41:09Z</dcterms:created>
  <dcterms:modified xsi:type="dcterms:W3CDTF">2023-06-07T09:23:50Z</dcterms:modified>
</cp:coreProperties>
</file>